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4" r:id="rId4"/>
    <p:sldId id="258" r:id="rId5"/>
    <p:sldId id="257" r:id="rId6"/>
    <p:sldId id="265" r:id="rId7"/>
    <p:sldId id="266" r:id="rId8"/>
    <p:sldId id="263" r:id="rId9"/>
    <p:sldId id="259" r:id="rId10"/>
    <p:sldId id="260" r:id="rId11"/>
    <p:sldId id="261" r:id="rId12"/>
    <p:sldId id="262" r:id="rId1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7" autoAdjust="0"/>
    <p:restoredTop sz="94660"/>
  </p:normalViewPr>
  <p:slideViewPr>
    <p:cSldViewPr>
      <p:cViewPr>
        <p:scale>
          <a:sx n="50" d="100"/>
          <a:sy n="50" d="100"/>
        </p:scale>
        <p:origin x="-840" y="-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2149-5FD0-44D1-AEB3-25C5166FA35C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AE6-F67D-4473-ACCC-92C7A18367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2149-5FD0-44D1-AEB3-25C5166FA35C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AE6-F67D-4473-ACCC-92C7A18367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2149-5FD0-44D1-AEB3-25C5166FA35C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AE6-F67D-4473-ACCC-92C7A18367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2149-5FD0-44D1-AEB3-25C5166FA35C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AE6-F67D-4473-ACCC-92C7A18367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2149-5FD0-44D1-AEB3-25C5166FA35C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AE6-F67D-4473-ACCC-92C7A18367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2149-5FD0-44D1-AEB3-25C5166FA35C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AE6-F67D-4473-ACCC-92C7A18367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2149-5FD0-44D1-AEB3-25C5166FA35C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AE6-F67D-4473-ACCC-92C7A18367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2149-5FD0-44D1-AEB3-25C5166FA35C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E92AE6-F67D-4473-ACCC-92C7A18367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2149-5FD0-44D1-AEB3-25C5166FA35C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AE6-F67D-4473-ACCC-92C7A18367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92149-5FD0-44D1-AEB3-25C5166FA35C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7E92AE6-F67D-4473-ACCC-92C7A18367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AE92149-5FD0-44D1-AEB3-25C5166FA35C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92AE6-F67D-4473-ACCC-92C7A183677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AE92149-5FD0-44D1-AEB3-25C5166FA35C}" type="datetimeFigureOut">
              <a:rPr lang="en-US" smtClean="0"/>
              <a:t>11/1/2012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7E92AE6-F67D-4473-ACCC-92C7A183677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Strategic Plan</a:t>
            </a: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2012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2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00200"/>
            <a:ext cx="66294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Retain &amp; Develop Musicians </a:t>
            </a:r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2013-14 </a:t>
            </a:r>
            <a:r>
              <a:rPr lang="en-US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Plans</a:t>
            </a:r>
            <a:endParaRPr lang="en-US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76800"/>
          </a:xfrm>
        </p:spPr>
        <p:txBody>
          <a:bodyPr>
            <a:normAutofit fontScale="92500"/>
          </a:bodyPr>
          <a:lstStyle/>
          <a:p>
            <a:pPr marL="550926" indent="-514350">
              <a:buFont typeface="Wingdings" pitchFamily="2" charset="2"/>
              <a:buChar char="v"/>
            </a:pPr>
            <a:r>
              <a:rPr lang="en-US" b="1" dirty="0" smtClean="0"/>
              <a:t>Plan for service guarantee </a:t>
            </a:r>
          </a:p>
          <a:p>
            <a:pPr marL="1136142" lvl="2" indent="-514350">
              <a:buFont typeface="Wingdings" pitchFamily="2" charset="2"/>
              <a:buChar char="q"/>
            </a:pPr>
            <a:r>
              <a:rPr lang="en-US" dirty="0" smtClean="0"/>
              <a:t>Guaranteed number of services for varying tiers of orchestra</a:t>
            </a:r>
          </a:p>
          <a:p>
            <a:pPr marL="1136142" lvl="2" indent="-514350">
              <a:buNone/>
            </a:pPr>
            <a:endParaRPr lang="en-US" dirty="0" smtClean="0"/>
          </a:p>
          <a:p>
            <a:pPr marL="550926" indent="-514350">
              <a:buFont typeface="Wingdings" pitchFamily="2" charset="2"/>
              <a:buChar char="v"/>
            </a:pPr>
            <a:r>
              <a:rPr lang="en-US" b="1" dirty="0" smtClean="0"/>
              <a:t>Plan for benefit package for musicians</a:t>
            </a:r>
          </a:p>
          <a:p>
            <a:pPr marL="1136142" lvl="2" indent="-514350">
              <a:buFont typeface="Wingdings" pitchFamily="2" charset="2"/>
              <a:buChar char="q"/>
            </a:pPr>
            <a:r>
              <a:rPr lang="en-US" dirty="0" smtClean="0"/>
              <a:t>Benefit package to negotiate during next contract</a:t>
            </a:r>
          </a:p>
          <a:p>
            <a:pPr marL="1136142" lvl="2" indent="-514350">
              <a:buNone/>
            </a:pPr>
            <a:endParaRPr lang="en-US" dirty="0" smtClean="0"/>
          </a:p>
          <a:p>
            <a:pPr marL="550926" indent="-514350">
              <a:buFont typeface="Wingdings" pitchFamily="2" charset="2"/>
              <a:buChar char="v"/>
            </a:pPr>
            <a:r>
              <a:rPr lang="en-US" b="1" dirty="0" smtClean="0"/>
              <a:t>Continued excellence in conductors &amp; artists </a:t>
            </a:r>
          </a:p>
          <a:p>
            <a:pPr marL="1136142" lvl="2" indent="-514350">
              <a:buFont typeface="Wingdings" pitchFamily="2" charset="2"/>
              <a:buChar char="q"/>
            </a:pPr>
            <a:r>
              <a:rPr lang="en-US" dirty="0" smtClean="0"/>
              <a:t>Continue hiring great conductors; Focus on NM Phil as guest artists; plan for national / international tours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sz="33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Mature the Organizational &amp; Financial Structure </a:t>
            </a:r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2012-13 Action Plans</a:t>
            </a:r>
            <a:endParaRPr lang="en-US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077200" cy="4525963"/>
          </a:xfrm>
        </p:spPr>
        <p:txBody>
          <a:bodyPr>
            <a:normAutofit fontScale="85000" lnSpcReduction="10000"/>
          </a:bodyPr>
          <a:lstStyle/>
          <a:p>
            <a:pPr marL="550926" indent="-514350">
              <a:buFont typeface="Wingdings" pitchFamily="2" charset="2"/>
              <a:buChar char="v"/>
            </a:pPr>
            <a:r>
              <a:rPr lang="en-US" b="1" dirty="0" smtClean="0"/>
              <a:t>Develop Board Governance processes</a:t>
            </a:r>
          </a:p>
          <a:p>
            <a:pPr marL="1136142" lvl="2" indent="-514350">
              <a:buFont typeface="Wingdings" pitchFamily="2" charset="2"/>
              <a:buChar char="q"/>
            </a:pPr>
            <a:r>
              <a:rPr lang="en-US" dirty="0" smtClean="0"/>
              <a:t>Improved by-laws; standing rules; board member roles &amp; responsibilities </a:t>
            </a:r>
          </a:p>
          <a:p>
            <a:pPr marL="1410462" lvl="3" indent="-514350">
              <a:buFont typeface="Wingdings" pitchFamily="2" charset="2"/>
              <a:buChar char="q"/>
            </a:pPr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1 review; Complete Sept. 30, 2012</a:t>
            </a:r>
          </a:p>
          <a:p>
            <a:pPr marL="1410462" lvl="3" indent="-51435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550926" indent="-514350">
              <a:buFont typeface="Wingdings" pitchFamily="2" charset="2"/>
              <a:buChar char="v"/>
            </a:pPr>
            <a:r>
              <a:rPr lang="en-US" b="1" dirty="0" smtClean="0"/>
              <a:t> Improved Administrative Structure </a:t>
            </a:r>
          </a:p>
          <a:p>
            <a:pPr marL="1136142" lvl="2" indent="-514350">
              <a:buFont typeface="Wingdings" pitchFamily="2" charset="2"/>
              <a:buChar char="q"/>
            </a:pPr>
            <a:r>
              <a:rPr lang="en-US" dirty="0" smtClean="0"/>
              <a:t>Staffing plan; positions filled; improved internal communication process</a:t>
            </a:r>
          </a:p>
          <a:p>
            <a:pPr marL="1410462" lvl="3" indent="-514350">
              <a:buFont typeface="Wingdings" pitchFamily="2" charset="2"/>
              <a:buChar char="q"/>
            </a:pPr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1, 2012</a:t>
            </a:r>
          </a:p>
          <a:p>
            <a:pPr marL="1410462" lvl="3" indent="-51435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550926" indent="-514350">
              <a:buFont typeface="Wingdings" pitchFamily="2" charset="2"/>
              <a:buChar char="v"/>
            </a:pPr>
            <a:r>
              <a:rPr lang="en-US" b="1" dirty="0" smtClean="0"/>
              <a:t>Short &amp; Long Term Funding </a:t>
            </a:r>
          </a:p>
          <a:p>
            <a:pPr marL="1136142" lvl="2" indent="-514350">
              <a:buFont typeface="Wingdings" pitchFamily="2" charset="2"/>
              <a:buChar char="q"/>
            </a:pPr>
            <a:r>
              <a:rPr lang="en-US" dirty="0" smtClean="0"/>
              <a:t>Donor/sponsor/supporter relationship management process</a:t>
            </a:r>
          </a:p>
          <a:p>
            <a:pPr marL="1410462" lvl="3" indent="-514350">
              <a:buFont typeface="Wingdings" pitchFamily="2" charset="2"/>
              <a:buChar char="q"/>
            </a:pPr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 30, 2012</a:t>
            </a:r>
            <a:endParaRPr lang="en-US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the Audience of the Future </a:t>
            </a:r>
            <a: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2012-13 Action </a:t>
            </a:r>
            <a:r>
              <a:rPr lang="en-US" sz="360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PLans</a:t>
            </a:r>
            <a:endParaRPr lang="en-US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 fontScale="77500" lnSpcReduction="20000"/>
          </a:bodyPr>
          <a:lstStyle/>
          <a:p>
            <a:pPr marL="550926" indent="-514350">
              <a:buFont typeface="Wingdings" pitchFamily="2" charset="2"/>
              <a:buChar char="v"/>
            </a:pPr>
            <a:r>
              <a:rPr lang="en-US" b="1" dirty="0" smtClean="0"/>
              <a:t>Plan Education Program</a:t>
            </a:r>
          </a:p>
          <a:p>
            <a:pPr marL="1136142" lvl="2" indent="-514350">
              <a:buFont typeface="Wingdings" pitchFamily="2" charset="2"/>
              <a:buChar char="q"/>
            </a:pPr>
            <a:r>
              <a:rPr lang="en-US" dirty="0" smtClean="0"/>
              <a:t>New program to reach children not in current audience (El </a:t>
            </a:r>
            <a:r>
              <a:rPr lang="en-US" dirty="0" err="1" smtClean="0"/>
              <a:t>Sistema</a:t>
            </a:r>
            <a:r>
              <a:rPr lang="en-US" dirty="0" smtClean="0"/>
              <a:t>); continue current APS programs </a:t>
            </a:r>
          </a:p>
          <a:p>
            <a:pPr marL="1410462" lvl="3" indent="-514350">
              <a:buFont typeface="Wingdings" pitchFamily="2" charset="2"/>
              <a:buChar char="q"/>
            </a:pPr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Throughout the school year</a:t>
            </a:r>
          </a:p>
          <a:p>
            <a:pPr marL="1410462" lvl="3" indent="-51435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550926" indent="-514350">
              <a:buFont typeface="Wingdings" pitchFamily="2" charset="2"/>
              <a:buChar char="v"/>
            </a:pPr>
            <a:r>
              <a:rPr lang="en-US" b="1" dirty="0" smtClean="0"/>
              <a:t>Develop Volunteer Structure / Program </a:t>
            </a:r>
          </a:p>
          <a:p>
            <a:pPr marL="1136142" lvl="2" indent="-514350">
              <a:buFont typeface="Wingdings" pitchFamily="2" charset="2"/>
              <a:buChar char="q"/>
            </a:pPr>
            <a:r>
              <a:rPr lang="en-US" dirty="0" smtClean="0"/>
              <a:t>Create structure; recruit volunteers; deploy program</a:t>
            </a:r>
          </a:p>
          <a:p>
            <a:pPr marL="1136142" lvl="2" indent="-514350">
              <a:buNone/>
            </a:pPr>
            <a:endParaRPr lang="en-US" dirty="0" smtClean="0"/>
          </a:p>
          <a:p>
            <a:pPr marL="550926" indent="-514350">
              <a:buFont typeface="Wingdings" pitchFamily="2" charset="2"/>
              <a:buChar char="v"/>
            </a:pPr>
            <a:r>
              <a:rPr lang="en-US" b="1" dirty="0" smtClean="0"/>
              <a:t>Continue to brand NM Phil </a:t>
            </a:r>
          </a:p>
          <a:p>
            <a:pPr marL="1136142" lvl="2" indent="-514350">
              <a:buFont typeface="Wingdings" pitchFamily="2" charset="2"/>
              <a:buChar char="q"/>
            </a:pPr>
            <a:r>
              <a:rPr lang="en-US" dirty="0" smtClean="0"/>
              <a:t>Public speaking engagements; unified message to present; MVV in various formats; tri-fold of strategic plan</a:t>
            </a:r>
          </a:p>
          <a:p>
            <a:pPr marL="1410462" lvl="3" indent="-514350">
              <a:buFont typeface="Wingdings" pitchFamily="2" charset="2"/>
              <a:buChar char="q"/>
            </a:pPr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MVV July 1; PowerPoint Sept. 1; Where &amp; who to speak begin July 18; </a:t>
            </a:r>
            <a:r>
              <a:rPr lang="en-US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Trifold</a:t>
            </a:r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August 1</a:t>
            </a:r>
          </a:p>
          <a:p>
            <a:pPr marL="1410462" lvl="3" indent="-514350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marL="550926" indent="-514350">
              <a:buFont typeface="Wingdings" pitchFamily="2" charset="2"/>
              <a:buChar char="v"/>
            </a:pPr>
            <a:r>
              <a:rPr lang="en-US" b="1" dirty="0" smtClean="0"/>
              <a:t>Musician / Audience Connection </a:t>
            </a:r>
          </a:p>
          <a:p>
            <a:pPr marL="1136142" lvl="2" indent="-514350">
              <a:buFont typeface="Wingdings" pitchFamily="2" charset="2"/>
              <a:buChar char="q"/>
            </a:pPr>
            <a:r>
              <a:rPr lang="en-US" dirty="0" smtClean="0"/>
              <a:t>Featured musicians at concerts; photos of musicians in office</a:t>
            </a:r>
          </a:p>
          <a:p>
            <a:pPr marL="1410462" lvl="3" indent="-514350">
              <a:buFont typeface="Wingdings" pitchFamily="2" charset="2"/>
              <a:buChar char="q"/>
            </a:pPr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Pops Season </a:t>
            </a:r>
            <a:endParaRPr lang="en-US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Process to develop Plan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Feb – June 2012</a:t>
            </a:r>
          </a:p>
          <a:p>
            <a:r>
              <a:rPr lang="en-US" dirty="0" smtClean="0"/>
              <a:t>Input from 30 key stakeholders via phone</a:t>
            </a:r>
          </a:p>
          <a:p>
            <a:r>
              <a:rPr lang="en-US" dirty="0" smtClean="0"/>
              <a:t>Three 4 hour face to face sessions to develop MVV, strategies and action plans</a:t>
            </a:r>
          </a:p>
          <a:p>
            <a:r>
              <a:rPr lang="en-US" dirty="0" smtClean="0"/>
              <a:t>Participants:  all board members (including 4 musician members, 2 musician staff) plus Carla </a:t>
            </a:r>
          </a:p>
          <a:p>
            <a:r>
              <a:rPr lang="en-US" dirty="0" smtClean="0"/>
              <a:t>Consensus process for planning</a:t>
            </a:r>
          </a:p>
          <a:p>
            <a:r>
              <a:rPr lang="en-US" dirty="0" smtClean="0"/>
              <a:t>Strategic Plan actively guiding  Board’s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	</a:t>
            </a:r>
            <a:r>
              <a:rPr lang="en-US" dirty="0" smtClean="0">
                <a:solidFill>
                  <a:srgbClr val="FFCC00"/>
                </a:solidFill>
              </a:rPr>
              <a:t>	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4000" b="1" dirty="0"/>
              <a:t>T</a:t>
            </a:r>
            <a:r>
              <a:rPr lang="en-US" sz="3200" b="1" dirty="0"/>
              <a:t>o be the pre-eminent symphony orchestra in our region and a model of cultural </a:t>
            </a:r>
            <a:r>
              <a:rPr lang="en-US" sz="3200" b="1" dirty="0" smtClean="0"/>
              <a:t>excellence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2457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Mission	</a:t>
            </a:r>
            <a:r>
              <a:rPr lang="en-US" dirty="0" smtClean="0">
                <a:solidFill>
                  <a:srgbClr val="FFCC00"/>
                </a:solidFill>
              </a:rPr>
              <a:t>	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4300" b="1" dirty="0" smtClean="0"/>
              <a:t>A</a:t>
            </a:r>
            <a:r>
              <a:rPr lang="en-US" b="1" dirty="0" smtClean="0"/>
              <a:t>s the major professional orchestra in the state, the New Mexico</a:t>
            </a:r>
            <a:r>
              <a:rPr lang="en-US" dirty="0" smtClean="0"/>
              <a:t> </a:t>
            </a:r>
            <a:r>
              <a:rPr lang="en-US" b="1" dirty="0" smtClean="0"/>
              <a:t>Philharmonic is committed to inspiring audiences of all ages and backgrounds through its artistic excellence, innovative programming and educational and community engagement.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  <a:r>
              <a:rPr lang="en-US" dirty="0" smtClean="0">
                <a:solidFill>
                  <a:srgbClr val="FFFF00"/>
                </a:solidFill>
              </a:rPr>
              <a:t>		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50000"/>
              </a:lnSpc>
              <a:buNone/>
            </a:pPr>
            <a:r>
              <a:rPr lang="en-US" b="1" dirty="0" smtClean="0"/>
              <a:t>Excellence in all our practices</a:t>
            </a:r>
            <a:endParaRPr lang="en-US" dirty="0" smtClean="0"/>
          </a:p>
          <a:p>
            <a:pPr>
              <a:lnSpc>
                <a:spcPct val="250000"/>
              </a:lnSpc>
              <a:buNone/>
            </a:pPr>
            <a:r>
              <a:rPr lang="en-US" b="1" dirty="0" smtClean="0"/>
              <a:t>Responsibility in all our actions</a:t>
            </a:r>
            <a:endParaRPr lang="en-US" dirty="0" smtClean="0"/>
          </a:p>
          <a:p>
            <a:pPr>
              <a:lnSpc>
                <a:spcPct val="250000"/>
              </a:lnSpc>
              <a:buNone/>
            </a:pPr>
            <a:r>
              <a:rPr lang="en-US" b="1" dirty="0" smtClean="0"/>
              <a:t>Service to our communities</a:t>
            </a:r>
            <a:r>
              <a:rPr lang="en-US" dirty="0" smtClean="0"/>
              <a:t> </a:t>
            </a:r>
          </a:p>
          <a:p>
            <a:pPr>
              <a:lnSpc>
                <a:spcPct val="250000"/>
              </a:lnSpc>
              <a:buNone/>
            </a:pPr>
            <a:r>
              <a:rPr lang="en-US" b="1" dirty="0" smtClean="0"/>
              <a:t>Musician focused</a:t>
            </a:r>
          </a:p>
          <a:p>
            <a:pPr>
              <a:lnSpc>
                <a:spcPct val="250000"/>
              </a:lnSpc>
              <a:buNone/>
            </a:pPr>
            <a:r>
              <a:rPr lang="en-US" b="1" dirty="0" smtClean="0"/>
              <a:t>Patron centered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Strategic Advantages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NM Phil’s existence:  </a:t>
            </a:r>
            <a:r>
              <a:rPr lang="en-US" dirty="0"/>
              <a:t>Early formation, right musicians, right management staff, key orchestral assets, committed board of directors, unity of purpose</a:t>
            </a:r>
          </a:p>
          <a:p>
            <a:pPr lvl="0"/>
            <a:r>
              <a:rPr lang="en-US" b="1" dirty="0"/>
              <a:t>Artistic excellence:  </a:t>
            </a:r>
            <a:r>
              <a:rPr lang="en-US" dirty="0"/>
              <a:t>Musicians, guest conductors, programming, educational programming</a:t>
            </a:r>
          </a:p>
          <a:p>
            <a:pPr lvl="0"/>
            <a:r>
              <a:rPr lang="en-US" b="1" dirty="0"/>
              <a:t>Early community engagement:  </a:t>
            </a:r>
            <a:r>
              <a:rPr lang="en-US" dirty="0"/>
              <a:t>Popejoy, City of ABQ, County of Bernalillo, APS, Guild, some donors and sponsors</a:t>
            </a:r>
          </a:p>
          <a:p>
            <a:pPr lvl="0"/>
            <a:r>
              <a:rPr lang="en-US" b="1" dirty="0"/>
              <a:t>Media </a:t>
            </a:r>
            <a:r>
              <a:rPr lang="en-US" b="1" dirty="0" smtClean="0"/>
              <a:t>Presence: </a:t>
            </a:r>
            <a:r>
              <a:rPr lang="en-US" dirty="0"/>
              <a:t>KHFM, ABQ Journal, website, social media</a:t>
            </a:r>
          </a:p>
          <a:p>
            <a:pPr lvl="0"/>
            <a:r>
              <a:rPr lang="en-US" b="1" dirty="0" smtClean="0"/>
              <a:t>Temporary </a:t>
            </a:r>
            <a:r>
              <a:rPr lang="en-US" b="1" dirty="0"/>
              <a:t>home in heart of </a:t>
            </a:r>
            <a:r>
              <a:rPr lang="en-US" b="1" dirty="0" smtClean="0"/>
              <a:t>Downtown: </a:t>
            </a:r>
            <a:r>
              <a:rPr lang="en-US" dirty="0" smtClean="0"/>
              <a:t>Copper </a:t>
            </a:r>
            <a:r>
              <a:rPr lang="en-US" dirty="0"/>
              <a:t>Square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7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C00"/>
                </a:solidFill>
              </a:rPr>
              <a:t>Strategic Challenges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b="1" dirty="0"/>
              <a:t>Need to mature NM Phil’s organizational structure </a:t>
            </a:r>
            <a:r>
              <a:rPr lang="en-US" dirty="0"/>
              <a:t>– policies, governance, communication of NM Phil both internally and externally, need for more staff</a:t>
            </a:r>
          </a:p>
          <a:p>
            <a:pPr lvl="0"/>
            <a:r>
              <a:rPr lang="en-US" b="1" dirty="0"/>
              <a:t>Need to mature Board of Directors </a:t>
            </a:r>
            <a:r>
              <a:rPr lang="en-US" dirty="0"/>
              <a:t>– add new members with pre-determined roles and responsibilities, policies, governance, contract with musicians, complete inventory of assets</a:t>
            </a:r>
          </a:p>
          <a:p>
            <a:pPr lvl="0"/>
            <a:r>
              <a:rPr lang="en-US" b="1" dirty="0"/>
              <a:t>Development of effective volunteer structure </a:t>
            </a:r>
            <a:r>
              <a:rPr lang="en-US" b="1" dirty="0" smtClean="0"/>
              <a:t> </a:t>
            </a:r>
            <a:r>
              <a:rPr lang="en-US" dirty="0"/>
              <a:t>– many willing hands but no formal structure with board leadership / support</a:t>
            </a:r>
          </a:p>
          <a:p>
            <a:pPr lvl="0"/>
            <a:r>
              <a:rPr lang="en-US" b="1" dirty="0"/>
              <a:t>Branding and competition </a:t>
            </a:r>
            <a:r>
              <a:rPr lang="en-US" dirty="0"/>
              <a:t>– need to clearly brand who and what the NM Phil is and does; end confusion with competition; balance friendly relations with competitors against what is not in NM Phil’s long term interests</a:t>
            </a:r>
          </a:p>
          <a:p>
            <a:pPr lvl="0"/>
            <a:r>
              <a:rPr lang="en-US" b="1" dirty="0"/>
              <a:t>Development </a:t>
            </a:r>
            <a:r>
              <a:rPr lang="en-US" dirty="0"/>
              <a:t>– identify and obtain funds from more donors, more successful grant proposals, get in the grant / funding cycles of donors and foundations</a:t>
            </a:r>
          </a:p>
          <a:p>
            <a:pPr lvl="0"/>
            <a:r>
              <a:rPr lang="en-US" b="1" dirty="0"/>
              <a:t>General economic downturn </a:t>
            </a:r>
            <a:r>
              <a:rPr lang="en-US" dirty="0"/>
              <a:t>– remembering predecessor organization was created in depths of Great Depression</a:t>
            </a:r>
          </a:p>
          <a:p>
            <a:pPr lvl="0"/>
            <a:r>
              <a:rPr lang="en-US" b="1" dirty="0"/>
              <a:t>Developing into full time professional orchestra</a:t>
            </a:r>
            <a:r>
              <a:rPr lang="en-US" dirty="0"/>
              <a:t> – at proper pace, not overreaching our grasp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7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Objectives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50926" indent="-514350">
              <a:lnSpc>
                <a:spcPct val="250000"/>
              </a:lnSpc>
              <a:buFont typeface="Wingdings" pitchFamily="2" charset="2"/>
              <a:buChar char="v"/>
            </a:pPr>
            <a:r>
              <a:rPr lang="en-US" b="1" dirty="0" smtClean="0"/>
              <a:t>Plan for a permanent home</a:t>
            </a:r>
            <a:r>
              <a:rPr lang="en-US" dirty="0" smtClean="0"/>
              <a:t> </a:t>
            </a:r>
          </a:p>
          <a:p>
            <a:pPr marL="550926" indent="-514350">
              <a:lnSpc>
                <a:spcPct val="210000"/>
              </a:lnSpc>
              <a:buFont typeface="Wingdings" pitchFamily="2" charset="2"/>
              <a:buChar char="v"/>
            </a:pPr>
            <a:r>
              <a:rPr lang="en-US" b="1" dirty="0" smtClean="0"/>
              <a:t>Retain &amp; develop musicians</a:t>
            </a:r>
          </a:p>
          <a:p>
            <a:pPr marL="550926" indent="-514350">
              <a:lnSpc>
                <a:spcPct val="120000"/>
              </a:lnSpc>
              <a:buFont typeface="Wingdings" pitchFamily="2" charset="2"/>
              <a:buChar char="v"/>
            </a:pPr>
            <a:r>
              <a:rPr lang="en-US" b="1" dirty="0" smtClean="0"/>
              <a:t>Mature the organizational and financial structure</a:t>
            </a:r>
          </a:p>
          <a:p>
            <a:pPr marL="550926" indent="-514350">
              <a:lnSpc>
                <a:spcPct val="250000"/>
              </a:lnSpc>
              <a:buFont typeface="Wingdings" pitchFamily="2" charset="2"/>
              <a:buChar char="v"/>
            </a:pPr>
            <a:r>
              <a:rPr lang="en-US" b="1" dirty="0" smtClean="0"/>
              <a:t>Develop the audience of the future</a:t>
            </a:r>
            <a:endParaRPr lang="en-US" dirty="0" smtClean="0"/>
          </a:p>
          <a:p>
            <a:pPr marL="550926" indent="-514350">
              <a:buFont typeface="Wingdings 2"/>
              <a:buAutoNum type="arabicPeriod"/>
            </a:pPr>
            <a:endParaRPr lang="en-US" dirty="0" smtClean="0"/>
          </a:p>
          <a:p>
            <a:pPr marL="550926" indent="-514350">
              <a:buFont typeface="Wingdings 2"/>
              <a:buAutoNum type="arabicPeriod"/>
            </a:pPr>
            <a:endParaRPr lang="en-US" dirty="0" smtClean="0"/>
          </a:p>
          <a:p>
            <a:pPr marL="550926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For A Permanent Home</a:t>
            </a:r>
            <a:r>
              <a:rPr lang="en-US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7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2012-13 Action Plans</a:t>
            </a:r>
            <a:endParaRPr lang="en-US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7467600" cy="4525963"/>
          </a:xfrm>
        </p:spPr>
        <p:txBody>
          <a:bodyPr>
            <a:normAutofit lnSpcReduction="10000"/>
          </a:bodyPr>
          <a:lstStyle/>
          <a:p>
            <a:pPr marL="550926" indent="-514350">
              <a:buFont typeface="Wingdings" pitchFamily="2" charset="2"/>
              <a:buChar char="v"/>
            </a:pPr>
            <a:r>
              <a:rPr lang="en-US" b="1" dirty="0" smtClean="0"/>
              <a:t>Develop Vision of Future Home </a:t>
            </a:r>
          </a:p>
          <a:p>
            <a:pPr marL="1136142" lvl="2" indent="-514350">
              <a:buFont typeface="Wingdings" pitchFamily="2" charset="2"/>
              <a:buChar char="q"/>
            </a:pPr>
            <a:r>
              <a:rPr lang="en-US" dirty="0" smtClean="0"/>
              <a:t>Vision / mission of future home</a:t>
            </a:r>
          </a:p>
          <a:p>
            <a:pPr marL="1410462" lvl="3" indent="-514350">
              <a:buFont typeface="Wingdings" pitchFamily="2" charset="2"/>
              <a:buChar char="q"/>
            </a:pPr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November 30, 2012</a:t>
            </a:r>
          </a:p>
          <a:p>
            <a:pPr marL="1620774" lvl="4" indent="-514350">
              <a:buNone/>
            </a:pPr>
            <a:endParaRPr lang="en-US" dirty="0" smtClean="0"/>
          </a:p>
          <a:p>
            <a:pPr marL="550926" indent="-514350">
              <a:buFont typeface="Wingdings" pitchFamily="2" charset="2"/>
              <a:buChar char="v"/>
            </a:pPr>
            <a:r>
              <a:rPr lang="en-US" b="1" dirty="0" smtClean="0"/>
              <a:t>Plan &amp; Related Materials </a:t>
            </a:r>
          </a:p>
          <a:p>
            <a:pPr marL="1136142" lvl="2" indent="-514350">
              <a:buFont typeface="Wingdings" pitchFamily="2" charset="2"/>
              <a:buChar char="q"/>
            </a:pPr>
            <a:r>
              <a:rPr lang="en-US" dirty="0" smtClean="0"/>
              <a:t>Documents ready for use</a:t>
            </a:r>
          </a:p>
          <a:p>
            <a:pPr marL="1410462" lvl="3" indent="-514350">
              <a:buFont typeface="Wingdings" pitchFamily="2" charset="2"/>
              <a:buChar char="q"/>
            </a:pPr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31, 2013</a:t>
            </a:r>
          </a:p>
          <a:p>
            <a:pPr marL="1620774" lvl="4" indent="-514350">
              <a:buNone/>
            </a:pPr>
            <a:endParaRPr lang="en-US" dirty="0" smtClean="0"/>
          </a:p>
          <a:p>
            <a:pPr marL="550926" indent="-514350">
              <a:buFont typeface="Wingdings" pitchFamily="2" charset="2"/>
              <a:buChar char="v"/>
            </a:pPr>
            <a:r>
              <a:rPr lang="en-US" b="1" dirty="0" smtClean="0"/>
              <a:t>Engage </a:t>
            </a:r>
          </a:p>
          <a:p>
            <a:pPr marL="1136142" lvl="2" indent="-514350">
              <a:buFont typeface="Wingdings" pitchFamily="2" charset="2"/>
              <a:buChar char="q"/>
            </a:pPr>
            <a:r>
              <a:rPr lang="en-US" dirty="0" smtClean="0"/>
              <a:t>Vision,  mission &amp; plan have community input</a:t>
            </a:r>
          </a:p>
          <a:p>
            <a:pPr marL="1410462" lvl="3" indent="-514350">
              <a:buFont typeface="Wingdings" pitchFamily="2" charset="2"/>
              <a:buChar char="q"/>
            </a:pPr>
            <a:r>
              <a:rPr lang="en-US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 30, 2013</a:t>
            </a:r>
          </a:p>
          <a:p>
            <a:pPr marL="1136142" lvl="2" indent="-514350">
              <a:buFont typeface="Wingdings" pitchFamily="2" charset="2"/>
              <a:buChar char="q"/>
            </a:pPr>
            <a:endParaRPr lang="en-US" dirty="0" smtClean="0"/>
          </a:p>
          <a:p>
            <a:pPr marL="1136142" lvl="2" indent="-514350" algn="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114</TotalTime>
  <Words>669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Strategic Plan  2012</vt:lpstr>
      <vt:lpstr>Process to develop Plan</vt:lpstr>
      <vt:lpstr>Vision  </vt:lpstr>
      <vt:lpstr>Mission  </vt:lpstr>
      <vt:lpstr>Values  </vt:lpstr>
      <vt:lpstr>Strategic Advantages</vt:lpstr>
      <vt:lpstr>Strategic Challenges</vt:lpstr>
      <vt:lpstr>Strategic Objectives</vt:lpstr>
      <vt:lpstr>Plan For A Permanent Home  2012-13 Action Plans</vt:lpstr>
      <vt:lpstr>Retain &amp; Develop Musicians   2013-14 Action Plans</vt:lpstr>
      <vt:lpstr>Mature the Organizational &amp; Financial Structure   2012-13 Action Plans</vt:lpstr>
      <vt:lpstr>Develop the Audience of the Future   2012-13 Action PLans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</dc:title>
  <dc:creator>Chantal</dc:creator>
  <cp:lastModifiedBy>Maureen R. Baca</cp:lastModifiedBy>
  <cp:revision>22</cp:revision>
  <cp:lastPrinted>2012-09-03T23:06:34Z</cp:lastPrinted>
  <dcterms:created xsi:type="dcterms:W3CDTF">2012-08-01T02:55:51Z</dcterms:created>
  <dcterms:modified xsi:type="dcterms:W3CDTF">2012-11-02T01:53:36Z</dcterms:modified>
</cp:coreProperties>
</file>